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3E1EFA-DEBD-4AB6-A82C-AFAA73F0E185}">
  <a:tblStyle styleId="{3B3E1EFA-DEBD-4AB6-A82C-AFAA73F0E1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witter.com/TylerDeva/status/1323410122157125632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ba9b3c2cb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9ba9b3c2cb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989e05440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989e05440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989e0544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989e0544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989e0544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989e0544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9c3bcf375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9c3bcf375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989e0544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989e0544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989e0544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989e0544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a9c3bcf375_8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a9c3bcf375_8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989e0544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989e0544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989e0544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989e0544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989e0544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989e0544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989e0544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989e0544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989e054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989e054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989e054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989e054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989e054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989e054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989e0544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989e0544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989e054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989e054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989e0544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989e054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a989e054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a989e054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https://twitter.com/TylerDeva/status/1323410122157125632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989e0544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989e0544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989e05440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989e0544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989e0544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989e0544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989e0544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989e0544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989e0544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989e0544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989e0544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989e0544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989e0544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989e0544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89e0544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89e0544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989e0544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989e0544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22" name="Google Shape;22;p2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" name="Google Shape;25;p2"/>
          <p:cNvSpPr txBox="1"/>
          <p:nvPr>
            <p:ph type="ctrTitle"/>
          </p:nvPr>
        </p:nvSpPr>
        <p:spPr>
          <a:xfrm>
            <a:off x="1221827" y="1683623"/>
            <a:ext cx="6700200" cy="18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b="0"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1221826" y="3511547"/>
            <a:ext cx="6702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" name="Google Shape;27;p2"/>
          <p:cNvSpPr txBox="1"/>
          <p:nvPr>
            <p:ph idx="10" type="dt"/>
          </p:nvPr>
        </p:nvSpPr>
        <p:spPr>
          <a:xfrm>
            <a:off x="3989070" y="1005942"/>
            <a:ext cx="11658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1" type="ftr"/>
          </p:nvPr>
        </p:nvSpPr>
        <p:spPr>
          <a:xfrm>
            <a:off x="1221825" y="3883056"/>
            <a:ext cx="4297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6455190" y="3883056"/>
            <a:ext cx="1467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" type="body"/>
          </p:nvPr>
        </p:nvSpPr>
        <p:spPr>
          <a:xfrm rot="5400000">
            <a:off x="3128400" y="-750960"/>
            <a:ext cx="28872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1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 rot="5400000">
            <a:off x="5657850" y="1657200"/>
            <a:ext cx="3943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1" type="body"/>
          </p:nvPr>
        </p:nvSpPr>
        <p:spPr>
          <a:xfrm rot="5400000">
            <a:off x="1686000" y="-485850"/>
            <a:ext cx="3943200" cy="6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8001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33" name="Google Shape;33;p3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00"/>
            </a:lvl1pPr>
            <a:lvl2pPr indent="0" lvl="1" marL="0" rtl="0" algn="r">
              <a:spcBef>
                <a:spcPts val="0"/>
              </a:spcBef>
              <a:buNone/>
              <a:defRPr sz="1000"/>
            </a:lvl2pPr>
            <a:lvl3pPr indent="0" lvl="2" marL="0" rtl="0" algn="r">
              <a:spcBef>
                <a:spcPts val="0"/>
              </a:spcBef>
              <a:buNone/>
              <a:defRPr sz="1000"/>
            </a:lvl3pPr>
            <a:lvl4pPr indent="0" lvl="3" marL="0" rtl="0" algn="r">
              <a:spcBef>
                <a:spcPts val="0"/>
              </a:spcBef>
              <a:buNone/>
              <a:defRPr sz="1000"/>
            </a:lvl4pPr>
            <a:lvl5pPr indent="0" lvl="4" marL="0" rtl="0" algn="r">
              <a:spcBef>
                <a:spcPts val="0"/>
              </a:spcBef>
              <a:buNone/>
              <a:defRPr sz="1000"/>
            </a:lvl5pPr>
            <a:lvl6pPr indent="0" lvl="5" marL="0" rtl="0" algn="r">
              <a:spcBef>
                <a:spcPts val="0"/>
              </a:spcBef>
              <a:buNone/>
              <a:defRPr sz="1000"/>
            </a:lvl6pPr>
            <a:lvl7pPr indent="0" lvl="6" marL="0" rtl="0" algn="r">
              <a:spcBef>
                <a:spcPts val="0"/>
              </a:spcBef>
              <a:buNone/>
              <a:defRPr sz="1000"/>
            </a:lvl7pPr>
            <a:lvl8pPr indent="0" lvl="7" marL="0" rtl="0" algn="r">
              <a:spcBef>
                <a:spcPts val="0"/>
              </a:spcBef>
              <a:buNone/>
              <a:defRPr sz="1000"/>
            </a:lvl8pPr>
            <a:lvl9pPr indent="0" lvl="8" marL="0" rtl="0" algn="r">
              <a:spcBef>
                <a:spcPts val="0"/>
              </a:spcBef>
              <a:buNone/>
              <a:defRPr sz="10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A91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980903" y="950797"/>
            <a:ext cx="7182300" cy="3231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085851" y="1058711"/>
            <a:ext cx="6972300" cy="30261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3851910" y="950797"/>
            <a:ext cx="1440300" cy="54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1221867" y="1706374"/>
            <a:ext cx="67002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5100"/>
              <a:buFont typeface="Avenir"/>
              <a:buNone/>
              <a:defRPr sz="5100" cap="non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2" name="Google Shape;42;p4"/>
          <p:cNvGrpSpPr/>
          <p:nvPr/>
        </p:nvGrpSpPr>
        <p:grpSpPr>
          <a:xfrm>
            <a:off x="3937635" y="950797"/>
            <a:ext cx="1268775" cy="461951"/>
            <a:chOff x="5250180" y="1267730"/>
            <a:chExt cx="1691700" cy="615934"/>
          </a:xfrm>
        </p:grpSpPr>
        <p:cxnSp>
          <p:nvCxnSpPr>
            <p:cNvPr id="43" name="Google Shape;43;p4"/>
            <p:cNvCxnSpPr/>
            <p:nvPr/>
          </p:nvCxnSpPr>
          <p:spPr>
            <a:xfrm>
              <a:off x="525018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6941820" y="1267730"/>
              <a:ext cx="0" cy="61260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5250180" y="1883664"/>
              <a:ext cx="1691700" cy="0"/>
            </a:xfrm>
            <a:prstGeom prst="straightConnector1">
              <a:avLst/>
            </a:prstGeom>
            <a:solidFill>
              <a:srgbClr val="1B699F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21867" y="3511547"/>
            <a:ext cx="670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15537E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93A2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93A2"/>
                </a:solidFill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0" type="dt"/>
          </p:nvPr>
        </p:nvSpPr>
        <p:spPr>
          <a:xfrm>
            <a:off x="3989070" y="1008376"/>
            <a:ext cx="11658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0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1221868" y="3883056"/>
            <a:ext cx="42450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6453378" y="3883056"/>
            <a:ext cx="14688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80010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53" name="Google Shape;53;p5"/>
          <p:cNvSpPr txBox="1"/>
          <p:nvPr>
            <p:ph idx="2" type="body"/>
          </p:nvPr>
        </p:nvSpPr>
        <p:spPr>
          <a:xfrm>
            <a:off x="4846320" y="1577340"/>
            <a:ext cx="3497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54" name="Google Shape;54;p5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" type="body"/>
          </p:nvPr>
        </p:nvSpPr>
        <p:spPr>
          <a:xfrm>
            <a:off x="802386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802386" y="2094354"/>
            <a:ext cx="3497700" cy="23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61" name="Google Shape;61;p6"/>
          <p:cNvSpPr txBox="1"/>
          <p:nvPr>
            <p:ph idx="3" type="body"/>
          </p:nvPr>
        </p:nvSpPr>
        <p:spPr>
          <a:xfrm>
            <a:off x="4844034" y="1555750"/>
            <a:ext cx="3497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6"/>
          <p:cNvSpPr txBox="1"/>
          <p:nvPr>
            <p:ph idx="4" type="body"/>
          </p:nvPr>
        </p:nvSpPr>
        <p:spPr>
          <a:xfrm>
            <a:off x="4844034" y="2094353"/>
            <a:ext cx="3497700" cy="23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63" name="Google Shape;63;p6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7"/>
          <p:cNvSpPr txBox="1"/>
          <p:nvPr/>
        </p:nvSpPr>
        <p:spPr>
          <a:xfrm>
            <a:off x="2514600" y="2590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8"/>
          <p:cNvSpPr txBox="1"/>
          <p:nvPr/>
        </p:nvSpPr>
        <p:spPr>
          <a:xfrm>
            <a:off x="793025" y="4305900"/>
            <a:ext cx="7355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 txBox="1"/>
          <p:nvPr>
            <p:ph type="title"/>
          </p:nvPr>
        </p:nvSpPr>
        <p:spPr>
          <a:xfrm>
            <a:off x="6343650" y="455544"/>
            <a:ext cx="23715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" type="body"/>
          </p:nvPr>
        </p:nvSpPr>
        <p:spPr>
          <a:xfrm>
            <a:off x="514350" y="457200"/>
            <a:ext cx="51435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indent="-2984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indent="-29845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indent="-29845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indent="-29845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indent="-29845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indent="-29845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indent="-29845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6343650" y="1752600"/>
            <a:ext cx="2371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3" name="Google Shape;83;p9"/>
          <p:cNvSpPr txBox="1"/>
          <p:nvPr>
            <p:ph idx="10" type="dt"/>
          </p:nvPr>
        </p:nvSpPr>
        <p:spPr>
          <a:xfrm>
            <a:off x="4191000" y="4526280"/>
            <a:ext cx="1466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1B699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514351" y="4526280"/>
            <a:ext cx="3438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7797546" y="4526280"/>
            <a:ext cx="9177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rtl="0" algn="r">
              <a:spcBef>
                <a:spcPts val="0"/>
              </a:spcBef>
              <a:buNone/>
              <a:defRPr sz="600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6089903" y="178308"/>
            <a:ext cx="2869800" cy="4786800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/>
          <p:nvPr>
            <p:ph idx="2" type="pic"/>
          </p:nvPr>
        </p:nvSpPr>
        <p:spPr>
          <a:xfrm>
            <a:off x="171449" y="178308"/>
            <a:ext cx="5772000" cy="4786800"/>
          </a:xfrm>
          <a:prstGeom prst="rect">
            <a:avLst/>
          </a:prstGeom>
          <a:solidFill>
            <a:srgbClr val="3A99DE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2400"/>
              <a:buFont typeface="Garamond"/>
              <a:buNone/>
              <a:defRPr b="0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2100"/>
              <a:buFont typeface="Garamond"/>
              <a:buNone/>
              <a:defRPr b="0" i="0" sz="2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800"/>
              <a:buFont typeface="Garamond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500"/>
              <a:buFont typeface="Garamond"/>
              <a:buNone/>
              <a:defRPr b="0" i="0" sz="15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0" type="dt"/>
          </p:nvPr>
        </p:nvSpPr>
        <p:spPr>
          <a:xfrm>
            <a:off x="4246753" y="4526280"/>
            <a:ext cx="155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1" type="ftr"/>
          </p:nvPr>
        </p:nvSpPr>
        <p:spPr>
          <a:xfrm>
            <a:off x="459486" y="4526280"/>
            <a:ext cx="3441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sz="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7797546" y="4526280"/>
            <a:ext cx="918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6190995" y="281178"/>
            <a:ext cx="2667900" cy="4581300"/>
          </a:xfrm>
          <a:prstGeom prst="rect">
            <a:avLst/>
          </a:prstGeom>
          <a:noFill/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type="title"/>
          </p:nvPr>
        </p:nvSpPr>
        <p:spPr>
          <a:xfrm>
            <a:off x="6357938" y="452628"/>
            <a:ext cx="23586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b="0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0"/>
          <p:cNvSpPr txBox="1"/>
          <p:nvPr>
            <p:ph idx="1" type="body"/>
          </p:nvPr>
        </p:nvSpPr>
        <p:spPr>
          <a:xfrm>
            <a:off x="6357938" y="1789938"/>
            <a:ext cx="2358600" cy="26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76022" y="178308"/>
            <a:ext cx="8791800" cy="4786800"/>
          </a:xfrm>
          <a:prstGeom prst="rect">
            <a:avLst/>
          </a:prstGeom>
          <a:solidFill>
            <a:srgbClr val="D2E1EC">
              <a:alpha val="2360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278892" y="281178"/>
            <a:ext cx="8586300" cy="4581300"/>
          </a:xfrm>
          <a:prstGeom prst="rect">
            <a:avLst/>
          </a:prstGeom>
          <a:noFill/>
          <a:ln cap="sq" cmpd="sng" w="9525">
            <a:solidFill>
              <a:srgbClr val="1B699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800100" y="481945"/>
            <a:ext cx="75438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699F"/>
              </a:buClr>
              <a:buSzPts val="3000"/>
              <a:buFont typeface="Avenir"/>
              <a:buNone/>
              <a:defRPr b="0" i="0" sz="30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800100" y="1577340"/>
            <a:ext cx="7543800" cy="28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8450" lvl="0" marL="457200" marR="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21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000"/>
              <a:buFont typeface="Garamond"/>
              <a:buChar char="◦"/>
              <a:defRPr b="0" i="0" sz="1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900"/>
              <a:buFont typeface="Garamond"/>
              <a:buChar char="◦"/>
              <a:defRPr b="0" i="0" sz="9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B699F"/>
              </a:buClr>
              <a:buSzPts val="1100"/>
              <a:buFont typeface="Garamond"/>
              <a:buChar char="◦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0" type="dt"/>
          </p:nvPr>
        </p:nvSpPr>
        <p:spPr>
          <a:xfrm>
            <a:off x="5442595" y="4526280"/>
            <a:ext cx="2169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0100" y="4526280"/>
            <a:ext cx="43626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1B699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7715250" y="4526280"/>
            <a:ext cx="628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207CC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95075" y="4819975"/>
            <a:ext cx="85416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   @HimarshaJ @WebSciDL  #cs895f20 CS895, Fall 2020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picture containing ax, tool&#10;&#10;Description automatically generated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936800" y="5010575"/>
            <a:ext cx="89200" cy="725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mgator.cs.odu.edu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hyperlink" Target="https://twitter.com/Mike_Pence/status/1314267486028787713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s-dl.blogspot.com/2020/07/2020-07-15-twitter-was-already.html" TargetMode="External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mgator.cs.odu.edu/" TargetMode="External"/><Relationship Id="rId4" Type="http://schemas.openxmlformats.org/officeDocument/2006/relationships/hyperlink" Target="https://projects.propublica.org/politwoops/" TargetMode="External"/><Relationship Id="rId5" Type="http://schemas.openxmlformats.org/officeDocument/2006/relationships/image" Target="../media/image10.png"/><Relationship Id="rId6" Type="http://schemas.openxmlformats.org/officeDocument/2006/relationships/hyperlink" Target="https://projects.propublica.org/politwoop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hyperlink" Target="http://web.archive.org/web/20201010212355/https://twitter.com/SenTedCruz/status/1315040293343891456" TargetMode="External"/><Relationship Id="rId6" Type="http://schemas.openxmlformats.org/officeDocument/2006/relationships/hyperlink" Target="https://twitter.com/NolanRyan76/status/1315050222888706048" TargetMode="External"/><Relationship Id="rId7" Type="http://schemas.openxmlformats.org/officeDocument/2006/relationships/hyperlink" Target="http://hillsdalecollegian.com/2020/10/will-the-real-nolan-ryan-please-stand-up/" TargetMode="External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hyperlink" Target="https://docs.google.com/document/d/1a9FQo1DAl9AOApAqJVvFKj9OR54rHiWU5rDad87uayM/edit?usp=sharing" TargetMode="External"/><Relationship Id="rId5" Type="http://schemas.openxmlformats.org/officeDocument/2006/relationships/hyperlink" Target="https://docs.google.com/spreadsheets/d/1--sKSlc0tt8vQkf_jsgBfXuuaw_NcsmgLADQ7w-Jv-Q/edit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hyperlink" Target="https://twitter.com/Mike_Pence/status/1314267486028787713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twitter.com/SenAmyKlobuchar/status/1315765868870144001" TargetMode="External"/><Relationship Id="rId6" Type="http://schemas.openxmlformats.org/officeDocument/2006/relationships/hyperlink" Target="http://web.archive.org/web/20201012180753/https://twitter.com/SenAmyKlobuchar/status/1315715713844350977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twitter.com/trumpjew" TargetMode="External"/><Relationship Id="rId5" Type="http://schemas.openxmlformats.org/officeDocument/2006/relationships/hyperlink" Target="http://web.archive.org/web/20201015151928/https://twitter.com/TrumpJew/status/1316759579242434561" TargetMode="External"/><Relationship Id="rId6" Type="http://schemas.openxmlformats.org/officeDocument/2006/relationships/image" Target="../media/image18.png"/><Relationship Id="rId7" Type="http://schemas.openxmlformats.org/officeDocument/2006/relationships/hyperlink" Target="https://twitter.com/tedcruz/status/1316760308623515656" TargetMode="External"/><Relationship Id="rId8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hyperlink" Target="http://web.archive.org/web/20201017143140/https://twitter.com/jameswegmann/status/1317473190600474624" TargetMode="External"/><Relationship Id="rId6" Type="http://schemas.openxmlformats.org/officeDocument/2006/relationships/hyperlink" Target="https://twitter.com/BenSasse/status/131747365882320486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hyperlink" Target="http://web.archive.org/web/20201023021055/https://twitter.com/amyklobuchar/status/1319461177827745793" TargetMode="External"/><Relationship Id="rId7" Type="http://schemas.openxmlformats.org/officeDocument/2006/relationships/hyperlink" Target="https://twitter.com/amyklobuchar/status/1319476017371795456" TargetMode="External"/><Relationship Id="rId8" Type="http://schemas.openxmlformats.org/officeDocument/2006/relationships/hyperlink" Target="https://twitter.com/msamjohnson/status/131946249376545587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hyperlink" Target="http://web.archive.org/web/20201102234230/https://twitter.com/Mike_Pence/status/1323410094353244160" TargetMode="External"/><Relationship Id="rId6" Type="http://schemas.openxmlformats.org/officeDocument/2006/relationships/hyperlink" Target="https://twitter.com/Mike_Pence/status/132341009435324416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hyperlink" Target="https://twitter.com/GovRonDeSantis" TargetMode="External"/><Relationship Id="rId22" Type="http://schemas.openxmlformats.org/officeDocument/2006/relationships/hyperlink" Target="https://twitter.com/RonDeSantisFL" TargetMode="External"/><Relationship Id="rId21" Type="http://schemas.openxmlformats.org/officeDocument/2006/relationships/hyperlink" Target="https://twitter.com/SenTomCotton" TargetMode="External"/><Relationship Id="rId24" Type="http://schemas.openxmlformats.org/officeDocument/2006/relationships/hyperlink" Target="https://twitter.com/GovMikeDeWine" TargetMode="External"/><Relationship Id="rId23" Type="http://schemas.openxmlformats.org/officeDocument/2006/relationships/hyperlink" Target="https://twitter.com/SenTomCott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ballotpedia.org/Presidential_candidates,_2024" TargetMode="External"/><Relationship Id="rId4" Type="http://schemas.openxmlformats.org/officeDocument/2006/relationships/hyperlink" Target="https://twitter.com/SenTomCotton" TargetMode="External"/><Relationship Id="rId9" Type="http://schemas.openxmlformats.org/officeDocument/2006/relationships/hyperlink" Target="https://twitter.com/GovAbbott" TargetMode="External"/><Relationship Id="rId26" Type="http://schemas.openxmlformats.org/officeDocument/2006/relationships/hyperlink" Target="https://twitter.com/MikeDeWine" TargetMode="External"/><Relationship Id="rId25" Type="http://schemas.openxmlformats.org/officeDocument/2006/relationships/hyperlink" Target="https://twitter.com/SenTomCotton" TargetMode="External"/><Relationship Id="rId28" Type="http://schemas.openxmlformats.org/officeDocument/2006/relationships/hyperlink" Target="https://twitter.com/AmbNikkiHaley" TargetMode="External"/><Relationship Id="rId27" Type="http://schemas.openxmlformats.org/officeDocument/2006/relationships/hyperlink" Target="https://twitter.com/SenTomCotton" TargetMode="External"/><Relationship Id="rId5" Type="http://schemas.openxmlformats.org/officeDocument/2006/relationships/hyperlink" Target="https://twitter.com/VP" TargetMode="External"/><Relationship Id="rId6" Type="http://schemas.openxmlformats.org/officeDocument/2006/relationships/hyperlink" Target="https://twitter.com/SenTomCotton" TargetMode="External"/><Relationship Id="rId29" Type="http://schemas.openxmlformats.org/officeDocument/2006/relationships/hyperlink" Target="https://twitter.com/SenTomCotton" TargetMode="External"/><Relationship Id="rId7" Type="http://schemas.openxmlformats.org/officeDocument/2006/relationships/hyperlink" Target="https://twitter.com/Mike_Pence" TargetMode="External"/><Relationship Id="rId8" Type="http://schemas.openxmlformats.org/officeDocument/2006/relationships/hyperlink" Target="https://twitter.com/SenTomCotton" TargetMode="External"/><Relationship Id="rId31" Type="http://schemas.openxmlformats.org/officeDocument/2006/relationships/hyperlink" Target="https://twitter.com/SenTomCotton" TargetMode="External"/><Relationship Id="rId30" Type="http://schemas.openxmlformats.org/officeDocument/2006/relationships/hyperlink" Target="https://twitter.com/NikkiHaley" TargetMode="External"/><Relationship Id="rId11" Type="http://schemas.openxmlformats.org/officeDocument/2006/relationships/hyperlink" Target="https://twitter.com/GregAbbott_TX" TargetMode="External"/><Relationship Id="rId33" Type="http://schemas.openxmlformats.org/officeDocument/2006/relationships/hyperlink" Target="https://twitter.com/SenTomCotton" TargetMode="External"/><Relationship Id="rId10" Type="http://schemas.openxmlformats.org/officeDocument/2006/relationships/hyperlink" Target="https://twitter.com/SenTomCotton" TargetMode="External"/><Relationship Id="rId32" Type="http://schemas.openxmlformats.org/officeDocument/2006/relationships/hyperlink" Target="https://twitter.com/GovLarryHogan" TargetMode="External"/><Relationship Id="rId13" Type="http://schemas.openxmlformats.org/officeDocument/2006/relationships/hyperlink" Target="https://twitter.com/SenTomCotton" TargetMode="External"/><Relationship Id="rId35" Type="http://schemas.openxmlformats.org/officeDocument/2006/relationships/hyperlink" Target="https://twitter.com/HawleyMO" TargetMode="External"/><Relationship Id="rId12" Type="http://schemas.openxmlformats.org/officeDocument/2006/relationships/hyperlink" Target="https://twitter.com/SenTomCotton" TargetMode="External"/><Relationship Id="rId34" Type="http://schemas.openxmlformats.org/officeDocument/2006/relationships/hyperlink" Target="https://twitter.com/LarryHogan" TargetMode="External"/><Relationship Id="rId15" Type="http://schemas.openxmlformats.org/officeDocument/2006/relationships/hyperlink" Target="https://twitter.com/SenTomCotton" TargetMode="External"/><Relationship Id="rId14" Type="http://schemas.openxmlformats.org/officeDocument/2006/relationships/hyperlink" Target="https://twitter.com/TomCottonAR" TargetMode="External"/><Relationship Id="rId17" Type="http://schemas.openxmlformats.org/officeDocument/2006/relationships/hyperlink" Target="https://twitter.com/SenTomCotton" TargetMode="External"/><Relationship Id="rId16" Type="http://schemas.openxmlformats.org/officeDocument/2006/relationships/hyperlink" Target="https://twitter.com/SenTedCruz" TargetMode="External"/><Relationship Id="rId19" Type="http://schemas.openxmlformats.org/officeDocument/2006/relationships/hyperlink" Target="https://twitter.com/SenTomCotton" TargetMode="External"/><Relationship Id="rId18" Type="http://schemas.openxmlformats.org/officeDocument/2006/relationships/hyperlink" Target="https://twitter.com/tedcruz" TargetMode="External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hyperlink" Target="https://twitter.com/SenTomCotton" TargetMode="External"/><Relationship Id="rId20" Type="http://schemas.openxmlformats.org/officeDocument/2006/relationships/hyperlink" Target="https://twitter.com/SenTomCotton" TargetMode="External"/><Relationship Id="rId41" Type="http://schemas.openxmlformats.org/officeDocument/2006/relationships/hyperlink" Target="https://twitter.com/amyklobuchar" TargetMode="External"/><Relationship Id="rId22" Type="http://schemas.openxmlformats.org/officeDocument/2006/relationships/hyperlink" Target="https://twitter.com/SenTomCotton" TargetMode="External"/><Relationship Id="rId21" Type="http://schemas.openxmlformats.org/officeDocument/2006/relationships/hyperlink" Target="https://twitter.com/SenRickScott" TargetMode="External"/><Relationship Id="rId24" Type="http://schemas.openxmlformats.org/officeDocument/2006/relationships/hyperlink" Target="https://twitter.com/SenTomCotton" TargetMode="External"/><Relationship Id="rId23" Type="http://schemas.openxmlformats.org/officeDocument/2006/relationships/hyperlink" Target="https://twitter.com/ScottforFlorid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allotpedia.org/Presidential_candidates,_2024" TargetMode="External"/><Relationship Id="rId4" Type="http://schemas.openxmlformats.org/officeDocument/2006/relationships/hyperlink" Target="https://twitter.com/SenTomCotton" TargetMode="External"/><Relationship Id="rId9" Type="http://schemas.openxmlformats.org/officeDocument/2006/relationships/hyperlink" Target="https://twitter.com/SecPompeo" TargetMode="External"/><Relationship Id="rId26" Type="http://schemas.openxmlformats.org/officeDocument/2006/relationships/hyperlink" Target="https://twitter.com/SenTomCotton" TargetMode="External"/><Relationship Id="rId25" Type="http://schemas.openxmlformats.org/officeDocument/2006/relationships/hyperlink" Target="https://twitter.com/SenatorTimScott" TargetMode="External"/><Relationship Id="rId28" Type="http://schemas.openxmlformats.org/officeDocument/2006/relationships/hyperlink" Target="https://twitter.com/SenTomCotton" TargetMode="External"/><Relationship Id="rId27" Type="http://schemas.openxmlformats.org/officeDocument/2006/relationships/hyperlink" Target="https://twitter.com/votetimscott" TargetMode="External"/><Relationship Id="rId5" Type="http://schemas.openxmlformats.org/officeDocument/2006/relationships/hyperlink" Target="https://twitter.com/SenMikeLee" TargetMode="External"/><Relationship Id="rId6" Type="http://schemas.openxmlformats.org/officeDocument/2006/relationships/hyperlink" Target="https://twitter.com/SenTomCotton" TargetMode="External"/><Relationship Id="rId29" Type="http://schemas.openxmlformats.org/officeDocument/2006/relationships/hyperlink" Target="https://twitter.com/TimScottSC" TargetMode="External"/><Relationship Id="rId7" Type="http://schemas.openxmlformats.org/officeDocument/2006/relationships/hyperlink" Target="https://twitter.com/mikeleeforutah" TargetMode="External"/><Relationship Id="rId8" Type="http://schemas.openxmlformats.org/officeDocument/2006/relationships/hyperlink" Target="https://twitter.com/SenTomCotton" TargetMode="External"/><Relationship Id="rId31" Type="http://schemas.openxmlformats.org/officeDocument/2006/relationships/hyperlink" Target="https://twitter.com/SenKamalaHarris" TargetMode="External"/><Relationship Id="rId30" Type="http://schemas.openxmlformats.org/officeDocument/2006/relationships/hyperlink" Target="https://twitter.com/SenTomCotton" TargetMode="External"/><Relationship Id="rId11" Type="http://schemas.openxmlformats.org/officeDocument/2006/relationships/hyperlink" Target="https://twitter.com/mikepompeo" TargetMode="External"/><Relationship Id="rId33" Type="http://schemas.openxmlformats.org/officeDocument/2006/relationships/hyperlink" Target="https://twitter.com/KamalaHarris" TargetMode="External"/><Relationship Id="rId10" Type="http://schemas.openxmlformats.org/officeDocument/2006/relationships/hyperlink" Target="https://twitter.com/SenTomCotton" TargetMode="External"/><Relationship Id="rId32" Type="http://schemas.openxmlformats.org/officeDocument/2006/relationships/hyperlink" Target="https://twitter.com/SenTomCotton" TargetMode="External"/><Relationship Id="rId13" Type="http://schemas.openxmlformats.org/officeDocument/2006/relationships/hyperlink" Target="https://twitter.com/SenRubioPress" TargetMode="External"/><Relationship Id="rId35" Type="http://schemas.openxmlformats.org/officeDocument/2006/relationships/hyperlink" Target="https://twitter.com/SenBooker" TargetMode="External"/><Relationship Id="rId12" Type="http://schemas.openxmlformats.org/officeDocument/2006/relationships/hyperlink" Target="https://twitter.com/SenTomCotton" TargetMode="External"/><Relationship Id="rId34" Type="http://schemas.openxmlformats.org/officeDocument/2006/relationships/hyperlink" Target="https://twitter.com/SenTomCotton" TargetMode="External"/><Relationship Id="rId15" Type="http://schemas.openxmlformats.org/officeDocument/2006/relationships/hyperlink" Target="https://twitter.com/marcorubio" TargetMode="External"/><Relationship Id="rId37" Type="http://schemas.openxmlformats.org/officeDocument/2006/relationships/hyperlink" Target="https://twitter.com/CoryBooker" TargetMode="External"/><Relationship Id="rId14" Type="http://schemas.openxmlformats.org/officeDocument/2006/relationships/hyperlink" Target="https://twitter.com/SenTomCotton" TargetMode="External"/><Relationship Id="rId36" Type="http://schemas.openxmlformats.org/officeDocument/2006/relationships/hyperlink" Target="https://twitter.com/SenTomCotton" TargetMode="External"/><Relationship Id="rId17" Type="http://schemas.openxmlformats.org/officeDocument/2006/relationships/hyperlink" Target="https://twitter.com/SenSasse" TargetMode="External"/><Relationship Id="rId39" Type="http://schemas.openxmlformats.org/officeDocument/2006/relationships/hyperlink" Target="https://twitter.com/SenAmyKlobuchar" TargetMode="External"/><Relationship Id="rId16" Type="http://schemas.openxmlformats.org/officeDocument/2006/relationships/hyperlink" Target="https://twitter.com/SenTomCotton" TargetMode="External"/><Relationship Id="rId38" Type="http://schemas.openxmlformats.org/officeDocument/2006/relationships/hyperlink" Target="https://twitter.com/SenTomCotton" TargetMode="External"/><Relationship Id="rId19" Type="http://schemas.openxmlformats.org/officeDocument/2006/relationships/hyperlink" Target="https://twitter.com/BenSasse" TargetMode="External"/><Relationship Id="rId18" Type="http://schemas.openxmlformats.org/officeDocument/2006/relationships/hyperlink" Target="https://twitter.com/SenTomCott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eb.archive.org/web/*/https://twitter.com/HimarshaJ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://web.archive.org/web/*/https://twitter.com/Mike_Pence" TargetMode="External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wintproject/twin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tile algn="tl" flip="none" tx="0" sx="100000" ty="0" sy="100000"/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E3653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3"/>
          <p:cNvSpPr/>
          <p:nvPr/>
        </p:nvSpPr>
        <p:spPr>
          <a:xfrm>
            <a:off x="339892" y="342900"/>
            <a:ext cx="8461200" cy="4457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ctr">
              <a:srgbClr val="000000">
                <a:alpha val="6588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3"/>
          <p:cNvSpPr/>
          <p:nvPr/>
        </p:nvSpPr>
        <p:spPr>
          <a:xfrm>
            <a:off x="462553" y="466345"/>
            <a:ext cx="8215800" cy="4210800"/>
          </a:xfrm>
          <a:prstGeom prst="rect">
            <a:avLst/>
          </a:prstGeom>
          <a:solidFill>
            <a:srgbClr val="FEFEFE"/>
          </a:solidFill>
          <a:ln cap="sq" cmpd="sng" w="9525">
            <a:solidFill>
              <a:srgbClr val="207C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 txBox="1"/>
          <p:nvPr>
            <p:ph type="ctrTitle"/>
          </p:nvPr>
        </p:nvSpPr>
        <p:spPr>
          <a:xfrm>
            <a:off x="741004" y="1319146"/>
            <a:ext cx="7659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 likely 2024 presidential candidates deleting their tweets?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3"/>
          <p:cNvSpPr/>
          <p:nvPr/>
        </p:nvSpPr>
        <p:spPr>
          <a:xfrm>
            <a:off x="3851910" y="335118"/>
            <a:ext cx="1440300" cy="5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3"/>
          <p:cNvCxnSpPr/>
          <p:nvPr/>
        </p:nvCxnSpPr>
        <p:spPr>
          <a:xfrm>
            <a:off x="3937635" y="335117"/>
            <a:ext cx="0" cy="480000"/>
          </a:xfrm>
          <a:prstGeom prst="straightConnector1">
            <a:avLst/>
          </a:prstGeom>
          <a:solidFill>
            <a:srgbClr val="1B699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7" name="Google Shape;117;p13"/>
          <p:cNvCxnSpPr/>
          <p:nvPr/>
        </p:nvCxnSpPr>
        <p:spPr>
          <a:xfrm>
            <a:off x="5206365" y="335117"/>
            <a:ext cx="0" cy="480000"/>
          </a:xfrm>
          <a:prstGeom prst="straightConnector1">
            <a:avLst/>
          </a:prstGeom>
          <a:solidFill>
            <a:srgbClr val="1B699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8" name="Google Shape;118;p13"/>
          <p:cNvCxnSpPr/>
          <p:nvPr/>
        </p:nvCxnSpPr>
        <p:spPr>
          <a:xfrm>
            <a:off x="3937635" y="819088"/>
            <a:ext cx="1268700" cy="0"/>
          </a:xfrm>
          <a:prstGeom prst="straightConnector1">
            <a:avLst/>
          </a:prstGeom>
          <a:solidFill>
            <a:srgbClr val="1B699F"/>
          </a:soli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119" name="Google Shape;11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797" y="3673216"/>
            <a:ext cx="989841" cy="9098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120" name="Google Shape;12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361" y="3607307"/>
            <a:ext cx="975738" cy="975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 txBox="1"/>
          <p:nvPr/>
        </p:nvSpPr>
        <p:spPr>
          <a:xfrm>
            <a:off x="2719413" y="2812722"/>
            <a:ext cx="34224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Presented By: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Himarsha R Jayanetti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PhD</a:t>
            </a:r>
            <a:r>
              <a:rPr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Student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Department of Computer Science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Old Dominion University, Norfolk, Virginia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i="0" lang="en" sz="11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@HimarshaJ @WebSciDL</a:t>
            </a:r>
            <a:endParaRPr i="0" sz="11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A picture containing ax, tool&#10;&#10;Description automatically generated" id="122" name="Google Shape;12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7017" y="3962261"/>
            <a:ext cx="120156" cy="9772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 flipH="1">
            <a:off x="1490865" y="4275217"/>
            <a:ext cx="60555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Created as a course requirement for CS8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95</a:t>
            </a:r>
            <a:r>
              <a:rPr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Web Archiving Forensics  </a:t>
            </a:r>
            <a:r>
              <a:rPr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(by Dr.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Michael Nelson</a:t>
            </a:r>
            <a:r>
              <a:rPr i="0" lang="en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), 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Fall 2020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3"/>
          <p:cNvSpPr txBox="1"/>
          <p:nvPr/>
        </p:nvSpPr>
        <p:spPr>
          <a:xfrm>
            <a:off x="2216850" y="1988500"/>
            <a:ext cx="45441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TimeMaps for Each User Account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2"/>
          <p:cNvSpPr txBox="1"/>
          <p:nvPr>
            <p:ph idx="1" type="body"/>
          </p:nvPr>
        </p:nvSpPr>
        <p:spPr>
          <a:xfrm>
            <a:off x="520450" y="1208075"/>
            <a:ext cx="8020800" cy="32457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get_timemap(UN):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cmd = ("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curl -s http://memgator.cs.odu.edu/timemap/link/https://twitter.com/%s | grep 'memento'" % (UN)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a = os.popen(cmd)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timemap = a.readlines()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URIM_list = []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filename = "%s_timemap.txt" % UN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with open(filename, "a") as f: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for item in timemap: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URIM = item.split("; ")[0].strip("&lt;&gt;")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date = re.findall('"([^"]*)"', item.split("; ")[2])[0]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start_date = datetime.strptime(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"Sun, 01 Oct 2020 00:00:00 GMT"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'%a, %d %b %Y %H:%M:%S GMT')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date = datetime.strptime(date, '%a, %d %b %Y %H:%M:%S GMT')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if date &gt; start_date: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URIM_list.append(URIM)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f.write(URIM + "\n")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return URIM_list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066800" y="4419600"/>
            <a:ext cx="66051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data was c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ollected data from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MemGator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on Nov 9, 2020.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06: Verifying the Deleted Tweets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946575" y="2853725"/>
            <a:ext cx="44685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Extracting the Tweet Data From the Mementos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4"/>
          <p:cNvSpPr txBox="1"/>
          <p:nvPr>
            <p:ph idx="1" type="body"/>
          </p:nvPr>
        </p:nvSpPr>
        <p:spPr>
          <a:xfrm>
            <a:off x="869300" y="1306700"/>
            <a:ext cx="7571700" cy="33075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get_archived_tweets(UN, URIM_list):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for URIM in URIM_list:	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response = requests.get(URIM)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soup = bs4.BeautifulSoup(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response.text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,"html.parser")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match = soup.select('div.js-stream-tweet')</a:t>
            </a:r>
            <a:endParaRPr sz="9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for tag in match: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if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tag.has_attr("data-tweet-id")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if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tag.has_attr("data-retweet-id")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	id =tag["data-retweet-id"]		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else: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	id =tag["data-tweet-id"]	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timestamp = tag.find("span", {"class":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"js-short-timestamp"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				time = timestamp["data-time"]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HTML Snippets From the Memento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5"/>
          <p:cNvSpPr txBox="1"/>
          <p:nvPr>
            <p:ph idx="1" type="body"/>
          </p:nvPr>
        </p:nvSpPr>
        <p:spPr>
          <a:xfrm>
            <a:off x="423850" y="1001900"/>
            <a:ext cx="8338200" cy="1386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&lt;div class="tweet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js-stream-tweet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js-actionable-tweet js-profile-popup-actionable dismissible-content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original-tweet js-original-tweet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data-tweet-id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="1324427119984844802" data-item-id="1324427119984844802" data-permalink-path="/HimarshaJ/status/1324427119984844802"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data-conversation-id="1324427119984844802" data-tweet-nonce="1324427119984844802-83708724-4305-41b9-968c-09961654345d"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data-tweet-stat-initialized="true" data-screen-name="HimarshaJ" data-name="Himarsha Jayanetti" data-user-id="1159091256766713856" data-you-follow="false" data-follows-you="false" …………………………&gt;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423850" y="2525900"/>
            <a:ext cx="8338200" cy="1603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 class="tweet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js-stream-tweet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js-actionable-tweet js-profile-popup-actionable dismissible-content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original-tweet js-original-tweet 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tweet-has-context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data-tweet-id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="1324257840685551621" data-item-id="1324257840685551621" data-permalink-path="/debsherlock/status/1324257840685551621" data-conversation-id="1324257840685551621" data-tweet-nonce="1324257840685551621-d2ca88cc-9cc3-463b-9691-43c62798df94" data-tweet-stat-initialized="true"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data-retweet-id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="1324320758651387905" data-retweeter="HimarshaJ" data-screen-name="debsherlock" data-name="Dr Deborah Wilson" data-user-id="30960879" data-you-follow="false" data-follows-you="false"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…………………………&gt;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6213550" y="1133775"/>
            <a:ext cx="2777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 Tweets/Quote tweets:</a:t>
            </a:r>
            <a:endParaRPr b="1" sz="1300">
              <a:solidFill>
                <a:srgbClr val="FF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Extracted the Tweet ID</a:t>
            </a: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 sz="1300"/>
          </a:p>
        </p:txBody>
      </p:sp>
      <p:sp>
        <p:nvSpPr>
          <p:cNvPr id="235" name="Google Shape;235;p25"/>
          <p:cNvSpPr txBox="1"/>
          <p:nvPr/>
        </p:nvSpPr>
        <p:spPr>
          <a:xfrm>
            <a:off x="6213550" y="2657775"/>
            <a:ext cx="27771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For Re</a:t>
            </a: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tweets: </a:t>
            </a:r>
            <a:endParaRPr b="1" sz="1300">
              <a:solidFill>
                <a:srgbClr val="FF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Extracted the Retweet ID</a:t>
            </a:r>
            <a:endParaRPr b="1" sz="1300">
              <a:solidFill>
                <a:srgbClr val="FF0000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60450" y="4251475"/>
            <a:ext cx="85749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B699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URL Structure: twitter.com/HimarshaJ/status/{19DigitNumericID}</a:t>
            </a:r>
            <a:endParaRPr b="1" sz="1700">
              <a:solidFill>
                <a:srgbClr val="1B699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B699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B699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06: Verifying the Deleted Tweets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946575" y="3387125"/>
            <a:ext cx="56376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302175" y="418325"/>
            <a:ext cx="8574900" cy="858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Comparing the Tweet IDs Extracted From the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Live Web and Archive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800100" y="1653548"/>
            <a:ext cx="7543800" cy="244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To find the deleted tweets, I compared the tweet IDs extracted from the live web and the archive.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12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comm -13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Mike_Pence_live.id Mike_Pence_archived.id &gt; Mike_Pence_deleted.id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Mike_Pence_live.id: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Sorted list of tweet IDs present in the live web since Oct 1, 2020.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spcBef>
                <a:spcPts val="40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Mike_Pence_archived.id: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Sorted list of tweet IDs present in the archive since Oct 1, 2020.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7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06: Verifying the Deleted Tweets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8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946575" y="3844325"/>
            <a:ext cx="29859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type="title"/>
          </p:nvPr>
        </p:nvSpPr>
        <p:spPr>
          <a:xfrm>
            <a:off x="271450" y="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Twitter’s New UI: Soft 404s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9"/>
          <p:cNvSpPr txBox="1"/>
          <p:nvPr>
            <p:ph idx="1" type="body"/>
          </p:nvPr>
        </p:nvSpPr>
        <p:spPr>
          <a:xfrm>
            <a:off x="646350" y="3345600"/>
            <a:ext cx="7914600" cy="14079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curl -ILs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https://twitter.com/Mike_Pence/status/1314267486028787713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grep "^HTTP\|content-type:\|date:\|expiry\|last-modified:"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HTTP/2 200</a:t>
            </a:r>
            <a:endParaRPr sz="9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date: Wed, 11 Nov 2020 07:05:06 GMT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expiry: Tue, 31 Mar 1981 05:00:00 GMT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last-modified: Wed, 11 Nov 2020 07:05:06 GMT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9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4803975" y="1415450"/>
            <a:ext cx="2345700" cy="66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New Twitter UI returns soft 404s for pages that don’t exist.</a:t>
            </a:r>
            <a:endParaRPr b="1" sz="1400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50" y="895925"/>
            <a:ext cx="3723574" cy="2343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9"/>
          <p:cNvSpPr txBox="1"/>
          <p:nvPr/>
        </p:nvSpPr>
        <p:spPr>
          <a:xfrm>
            <a:off x="2057400" y="29718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https://twitter.com/Mike_Pence/status/1314267486028787713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271450" y="1771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To the Rescue, Here I Am - “Googlebot”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0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5535125" y="2546700"/>
            <a:ext cx="3234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3"/>
              </a:rPr>
              <a:t>https://ws-dl.blogspot.com/2020/07/2020-07-15-twitter-was-already.html</a:t>
            </a:r>
            <a:endParaRPr sz="7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93C47D"/>
              </a:solidFill>
            </a:endParaRPr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646350" y="3193200"/>
            <a:ext cx="7914600" cy="1262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 curl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-A "Googlebot"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-ILs </a:t>
            </a: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https://twitter.com/Mike_Pence/status/1314267486028787713</a:t>
            </a: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| grep "^HTTP\|content-type:\|date:\|expiry\|last-modified:"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HTTP/2 404</a:t>
            </a:r>
            <a:endParaRPr sz="9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text/html;charset=utf-8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date: Wed, 11 Nov 2020 07:05:49 GMT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last-modified: Wed, 11 Nov 2020 07:05:49 GMT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5337375" y="1415450"/>
            <a:ext cx="2597100" cy="662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just">
              <a:spcBef>
                <a:spcPts val="7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We can still access the Twitter’s old UI by setting the UA as “Googlebot” in the browser incognito mode</a:t>
            </a:r>
            <a:endParaRPr b="1" sz="1300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22" y="1415450"/>
            <a:ext cx="4401875" cy="14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/>
          <p:nvPr/>
        </p:nvSpPr>
        <p:spPr>
          <a:xfrm>
            <a:off x="1955775" y="2306750"/>
            <a:ext cx="1900200" cy="26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 txBox="1"/>
          <p:nvPr/>
        </p:nvSpPr>
        <p:spPr>
          <a:xfrm>
            <a:off x="7062525" y="4515850"/>
            <a:ext cx="26607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" sz="8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Sun is shining” - Bob </a:t>
            </a:r>
            <a:r>
              <a:rPr lang="en" sz="85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Marley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Manually Verifying the Possibly Deleted Tweets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419100" y="1501150"/>
            <a:ext cx="3472200" cy="229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Re-checking the live web URL.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CDX API to get the other URL variations, using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MemGator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to get the archived copies for the individual tweets having different URL variations,  and checking the content.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Lato"/>
              <a:buAutoNum type="arabicPeriod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Verifying through other services like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Politwoops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5625" y="1357075"/>
            <a:ext cx="4721836" cy="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/>
        </p:nvSpPr>
        <p:spPr>
          <a:xfrm>
            <a:off x="348350" y="4122750"/>
            <a:ext cx="81642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Throughout the process, I tried to identify the reasons for deleting the discovered deleted tweets.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1"/>
          <p:cNvSpPr txBox="1"/>
          <p:nvPr/>
        </p:nvSpPr>
        <p:spPr>
          <a:xfrm>
            <a:off x="6477000" y="3733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https://projects.propublica.org/politwoops/</a:t>
            </a:r>
            <a:endParaRPr sz="9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 b="19351" l="0" r="0" t="49070"/>
          <a:stretch/>
        </p:blipFill>
        <p:spPr>
          <a:xfrm>
            <a:off x="5942850" y="357800"/>
            <a:ext cx="2826900" cy="46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/>
          <p:nvPr>
            <p:ph type="title"/>
          </p:nvPr>
        </p:nvSpPr>
        <p:spPr>
          <a:xfrm>
            <a:off x="-1176350" y="112075"/>
            <a:ext cx="8578800" cy="86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Lato"/>
                <a:ea typeface="Lato"/>
                <a:cs typeface="Lato"/>
                <a:sym typeface="Lato"/>
              </a:rPr>
              <a:t>Will the Real Nolan Ryan Please Stand Up?</a:t>
            </a:r>
            <a:endParaRPr b="1"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4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25" y="948550"/>
            <a:ext cx="4071675" cy="347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/>
          <p:nvPr/>
        </p:nvSpPr>
        <p:spPr>
          <a:xfrm>
            <a:off x="296800" y="4356025"/>
            <a:ext cx="469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http://web.archive.org/web/20201010212355/https://twitter.com/SenTedCruz/status/1315040293343891456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4" name="Google Shape;134;p14"/>
          <p:cNvSpPr txBox="1"/>
          <p:nvPr/>
        </p:nvSpPr>
        <p:spPr>
          <a:xfrm>
            <a:off x="6088301" y="4411025"/>
            <a:ext cx="2826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https://twitter.com/NolanRyan76/status/1315050222888706048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35" name="Google Shape;135;p14"/>
          <p:cNvSpPr txBox="1"/>
          <p:nvPr/>
        </p:nvSpPr>
        <p:spPr>
          <a:xfrm>
            <a:off x="1447800" y="4572000"/>
            <a:ext cx="805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News article: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http://hillsdalecollegian.com/2020/10/will-the-real-nolan-ryan-please-stand-up/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6" name="Google Shape;136;p14"/>
          <p:cNvSpPr/>
          <p:nvPr/>
        </p:nvSpPr>
        <p:spPr>
          <a:xfrm>
            <a:off x="1191250" y="1069625"/>
            <a:ext cx="23457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1406663" y="3577125"/>
            <a:ext cx="1900800" cy="59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5900" y="920525"/>
            <a:ext cx="2879225" cy="3528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/>
          <p:nvPr/>
        </p:nvSpPr>
        <p:spPr>
          <a:xfrm>
            <a:off x="6491028" y="1069617"/>
            <a:ext cx="1329600" cy="12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6405089" y="1316223"/>
            <a:ext cx="1940700" cy="8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656450" y="691625"/>
            <a:ext cx="856200" cy="12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47325" y="948550"/>
            <a:ext cx="1434150" cy="271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4487200" y="1517800"/>
            <a:ext cx="8562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 txBox="1"/>
          <p:nvPr/>
        </p:nvSpPr>
        <p:spPr>
          <a:xfrm>
            <a:off x="4447325" y="3577125"/>
            <a:ext cx="13944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</a:rPr>
              <a:t>Search results for Nolan Ryan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/>
          <p:nvPr>
            <p:ph type="title"/>
          </p:nvPr>
        </p:nvSpPr>
        <p:spPr>
          <a:xfrm>
            <a:off x="271450" y="264475"/>
            <a:ext cx="8574900" cy="86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Dataset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00" y="1111162"/>
            <a:ext cx="8373000" cy="240461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652800" y="4245650"/>
            <a:ext cx="83730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More Info: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https://docs.google.com/document/d/1a9FQo1DAl9AOApAqJVvFKj9OR54rHiWU5rDad87uayM/edit?usp=sharing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0" name="Google Shape;300;p32"/>
          <p:cNvSpPr txBox="1"/>
          <p:nvPr/>
        </p:nvSpPr>
        <p:spPr>
          <a:xfrm>
            <a:off x="2971800" y="3429000"/>
            <a:ext cx="8574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https://docs.google.com/spreadsheets/d/1--sKSlc0tt8vQkf_jsgBfXuuaw_NcsmgLADQ7w-Jv-Q/edit?usp=sharing</a:t>
            </a:r>
            <a:endParaRPr sz="9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Why Would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Someone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Delete a Tweet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3611250" y="1684325"/>
            <a:ext cx="5376600" cy="190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Category 1: Replaced with another tweet.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Category 2: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RT of something that you don't control.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Category 3: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UnRTd.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Category 4: Inaccurate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information.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Category 5: Other/unknown.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 b="30905" l="0" r="0" t="0"/>
          <a:stretch/>
        </p:blipFill>
        <p:spPr>
          <a:xfrm>
            <a:off x="614175" y="1574013"/>
            <a:ext cx="3261899" cy="242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831250" y="3988775"/>
            <a:ext cx="3647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https://twitter.com/Mike_Pence/status/1314267486028787713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400" y="1015250"/>
            <a:ext cx="3086238" cy="32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25" y="1015238"/>
            <a:ext cx="4272375" cy="327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Category 1: Replaced with another tweet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4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5362200" y="4267200"/>
            <a:ext cx="5783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https://twitter.com/SenAmyKlobuchar/status/1315765868870144001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9" name="Google Shape;319;p34"/>
          <p:cNvSpPr txBox="1"/>
          <p:nvPr/>
        </p:nvSpPr>
        <p:spPr>
          <a:xfrm>
            <a:off x="318725" y="4267200"/>
            <a:ext cx="5950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http://web.archive.org/web/20201012180753/https://twitter.com/SenAmyKlobuchar/status/1315715713844350977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20" name="Google Shape;320;p34"/>
          <p:cNvSpPr/>
          <p:nvPr/>
        </p:nvSpPr>
        <p:spPr>
          <a:xfrm>
            <a:off x="1241350" y="1164825"/>
            <a:ext cx="25356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"/>
          <p:cNvSpPr/>
          <p:nvPr/>
        </p:nvSpPr>
        <p:spPr>
          <a:xfrm>
            <a:off x="5778425" y="1164825"/>
            <a:ext cx="14625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4"/>
          <p:cNvSpPr/>
          <p:nvPr/>
        </p:nvSpPr>
        <p:spPr>
          <a:xfrm>
            <a:off x="3002675" y="2384025"/>
            <a:ext cx="2964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4"/>
          <p:cNvSpPr txBox="1"/>
          <p:nvPr/>
        </p:nvSpPr>
        <p:spPr>
          <a:xfrm>
            <a:off x="7170700" y="1399350"/>
            <a:ext cx="17241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Replacement Tweet 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3476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Category 2: RT of something that you don't control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5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50" y="970575"/>
            <a:ext cx="4085550" cy="358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 txBox="1"/>
          <p:nvPr/>
        </p:nvSpPr>
        <p:spPr>
          <a:xfrm>
            <a:off x="5501525" y="4522200"/>
            <a:ext cx="26865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4"/>
              </a:rPr>
              <a:t>https://twitter.com/trumpjew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2" name="Google Shape;332;p35"/>
          <p:cNvSpPr txBox="1"/>
          <p:nvPr/>
        </p:nvSpPr>
        <p:spPr>
          <a:xfrm>
            <a:off x="471125" y="4495800"/>
            <a:ext cx="459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http://web.archive.org/web/20201015151928/https://twitter.com/TrumpJew/status/1316759579242434561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33" name="Google Shape;333;p35"/>
          <p:cNvPicPr preferRelativeResize="0"/>
          <p:nvPr/>
        </p:nvPicPr>
        <p:blipFill rotWithShape="1">
          <a:blip r:embed="rId6">
            <a:alphaModFix/>
          </a:blip>
          <a:srcRect b="62531" l="0" r="0" t="0"/>
          <a:stretch/>
        </p:blipFill>
        <p:spPr>
          <a:xfrm>
            <a:off x="4891850" y="1122975"/>
            <a:ext cx="3414426" cy="12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/>
        </p:nvSpPr>
        <p:spPr>
          <a:xfrm>
            <a:off x="4829000" y="898250"/>
            <a:ext cx="2463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https://twitter.com/tedcruz/status/1316760308623515656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8">
            <a:alphaModFix/>
          </a:blip>
          <a:srcRect b="42515" l="0" r="0" t="0"/>
          <a:stretch/>
        </p:blipFill>
        <p:spPr>
          <a:xfrm>
            <a:off x="5572725" y="2456125"/>
            <a:ext cx="3086625" cy="21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/>
          <p:nvPr/>
        </p:nvSpPr>
        <p:spPr>
          <a:xfrm>
            <a:off x="2268975" y="1111550"/>
            <a:ext cx="14268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>
            <a:off x="5473121" y="1279900"/>
            <a:ext cx="1585200" cy="22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6124828" y="2644046"/>
            <a:ext cx="861300" cy="13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5473121" y="1718602"/>
            <a:ext cx="1585200" cy="22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6410395" y="4038828"/>
            <a:ext cx="1556400" cy="44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02" y="984225"/>
            <a:ext cx="3543672" cy="3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125" y="984225"/>
            <a:ext cx="4436189" cy="3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Category 3: UnRTd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6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4259200" y="4432225"/>
            <a:ext cx="469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http://web.archive.org/web/20201017143140/https://twitter.com/jameswegmann/status/1317473190600474624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0" name="Google Shape;350;p36"/>
          <p:cNvSpPr txBox="1"/>
          <p:nvPr/>
        </p:nvSpPr>
        <p:spPr>
          <a:xfrm>
            <a:off x="1004525" y="4419600"/>
            <a:ext cx="26568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https://twitter.com/BenSasse/status/1317473658823204864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51" name="Google Shape;351;p36"/>
          <p:cNvSpPr txBox="1"/>
          <p:nvPr/>
        </p:nvSpPr>
        <p:spPr>
          <a:xfrm>
            <a:off x="2819400" y="1278650"/>
            <a:ext cx="1489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UnRTd after a day!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6"/>
          <p:cNvSpPr/>
          <p:nvPr/>
        </p:nvSpPr>
        <p:spPr>
          <a:xfrm>
            <a:off x="1134500" y="1169625"/>
            <a:ext cx="16842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5312075" y="1129650"/>
            <a:ext cx="2656800" cy="15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1143000" y="2971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curl -ILs https://twitter.com/BenSasse/status/1317473658823204864 | grep "^HTTP\|content-type\|date:\|expiry\|last-modified:"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HTTP/2 200 </a:t>
            </a:r>
            <a:endParaRPr sz="600">
              <a:solidFill>
                <a:srgbClr val="24292E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date: Thu, 12 Nov 2020 18:33:26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expiry: Tue, 31 Mar 1981 05:00:00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last-modified: Thu, 12 Nov 2020 18:33:26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Category 4: Inaccurate information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37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50" y="1344700"/>
            <a:ext cx="3436465" cy="2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250" y="1056500"/>
            <a:ext cx="2571176" cy="27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249" y="1574375"/>
            <a:ext cx="2770782" cy="29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220600" y="4051225"/>
            <a:ext cx="469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http://web.archive.org/web/20201023021055/https://twitter.com/amyklobuchar/status/1319461177827745793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5" name="Google Shape;365;p37"/>
          <p:cNvSpPr txBox="1"/>
          <p:nvPr/>
        </p:nvSpPr>
        <p:spPr>
          <a:xfrm>
            <a:off x="5935901" y="4487225"/>
            <a:ext cx="2826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7"/>
              </a:rPr>
              <a:t>https://twitter.com/amyklobuchar/status/1319476017371795456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6" name="Google Shape;366;p37"/>
          <p:cNvSpPr txBox="1"/>
          <p:nvPr/>
        </p:nvSpPr>
        <p:spPr>
          <a:xfrm>
            <a:off x="4030901" y="829625"/>
            <a:ext cx="2826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8"/>
              </a:rPr>
              <a:t>https://twitter.com/msamjohnson/status/1319462493765455874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7" name="Google Shape;367;p37"/>
          <p:cNvSpPr/>
          <p:nvPr/>
        </p:nvSpPr>
        <p:spPr>
          <a:xfrm>
            <a:off x="2032350" y="1461575"/>
            <a:ext cx="13290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4600625" y="1203100"/>
            <a:ext cx="1141500" cy="8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4495800" y="1426825"/>
            <a:ext cx="1440000" cy="647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"/>
          <p:cNvSpPr/>
          <p:nvPr/>
        </p:nvSpPr>
        <p:spPr>
          <a:xfrm>
            <a:off x="6553200" y="1690175"/>
            <a:ext cx="12837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7"/>
          <p:cNvSpPr/>
          <p:nvPr/>
        </p:nvSpPr>
        <p:spPr>
          <a:xfrm>
            <a:off x="6519275" y="2171550"/>
            <a:ext cx="1818900" cy="60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Category 5: Other/unknown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850" y="1064450"/>
            <a:ext cx="4438384" cy="3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50" y="1053450"/>
            <a:ext cx="3788024" cy="34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8"/>
          <p:cNvSpPr txBox="1"/>
          <p:nvPr/>
        </p:nvSpPr>
        <p:spPr>
          <a:xfrm>
            <a:off x="4259200" y="4432225"/>
            <a:ext cx="46980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5"/>
              </a:rPr>
              <a:t>http://web.archive.org/web/20201102234230/https://twitter.com/Mike_Pence/status/1323410094353244160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1" name="Google Shape;381;p38"/>
          <p:cNvSpPr txBox="1"/>
          <p:nvPr/>
        </p:nvSpPr>
        <p:spPr>
          <a:xfrm>
            <a:off x="890576" y="4452775"/>
            <a:ext cx="28269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hlink"/>
                </a:solidFill>
                <a:hlinkClick r:id="rId6"/>
              </a:rPr>
              <a:t>https://twitter.com/Mike_Pence/status/1323410094353244160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2" name="Google Shape;382;p38"/>
          <p:cNvSpPr/>
          <p:nvPr/>
        </p:nvSpPr>
        <p:spPr>
          <a:xfrm>
            <a:off x="1134500" y="1245825"/>
            <a:ext cx="1684200" cy="14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/>
          <p:nvPr/>
        </p:nvSpPr>
        <p:spPr>
          <a:xfrm>
            <a:off x="5192225" y="1245825"/>
            <a:ext cx="2637900" cy="9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2639875" y="1428750"/>
            <a:ext cx="16224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Deleted</a:t>
            </a:r>
            <a:r>
              <a:rPr b="1" lang="en">
                <a:solidFill>
                  <a:srgbClr val="FF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after an hour!</a:t>
            </a:r>
            <a:endParaRPr b="1">
              <a:solidFill>
                <a:srgbClr val="FF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1181325" y="2926375"/>
            <a:ext cx="30408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curl -ILs https://twitter.com/Mike_Pence/status/1323410094353244160 | grep "^HTTP\|content-type\|date:\|expiry\|last-modified:"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F0000"/>
                </a:highlight>
                <a:latin typeface="Courier New"/>
                <a:ea typeface="Courier New"/>
                <a:cs typeface="Courier New"/>
                <a:sym typeface="Courier New"/>
              </a:rPr>
              <a:t>HTTP/2 200 </a:t>
            </a:r>
            <a:endParaRPr sz="600">
              <a:solidFill>
                <a:srgbClr val="24292E"/>
              </a:solidFill>
              <a:highlight>
                <a:srgbClr val="FF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date: Wed, 11 Nov 2020 21:31:21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expiry: Tue, 31 Mar 1981 05:00:00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last-modified: Wed, 11 Nov 2020 21:31:21 GMT</a:t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9"/>
          <p:cNvSpPr txBox="1"/>
          <p:nvPr>
            <p:ph type="title"/>
          </p:nvPr>
        </p:nvSpPr>
        <p:spPr>
          <a:xfrm>
            <a:off x="271450" y="177150"/>
            <a:ext cx="8574900" cy="817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Summary of Data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9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313200" y="4267200"/>
            <a:ext cx="4781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Table1: Candidates &gt;= 1 deleted tweet, in the order of number of deleted tweets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</a:endParaRPr>
          </a:p>
        </p:txBody>
      </p:sp>
      <p:graphicFrame>
        <p:nvGraphicFramePr>
          <p:cNvPr id="393" name="Google Shape;393;p39"/>
          <p:cNvGraphicFramePr/>
          <p:nvPr/>
        </p:nvGraphicFramePr>
        <p:xfrm>
          <a:off x="5026600" y="205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{3B3E1EFA-DEBD-4AB6-A82C-AFAA73F0E185}</a:tableStyleId>
              </a:tblPr>
              <a:tblGrid>
                <a:gridCol w="2828975"/>
                <a:gridCol w="723325"/>
              </a:tblGrid>
              <a:tr h="233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Category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Tweets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Replaced with another tweet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RT of something that you don't control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UnRTd 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Inaccurate information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1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7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Other/unknown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4" name="Google Shape;394;p39"/>
          <p:cNvGraphicFramePr/>
          <p:nvPr/>
        </p:nvGraphicFramePr>
        <p:xfrm>
          <a:off x="424300" y="121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{3B3E1EFA-DEBD-4AB6-A82C-AFAA73F0E185}</a:tableStyleId>
              </a:tblPr>
              <a:tblGrid>
                <a:gridCol w="1322500"/>
                <a:gridCol w="723975"/>
                <a:gridCol w="849200"/>
                <a:gridCol w="668325"/>
                <a:gridCol w="890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Account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Official/ Personal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Democrat/ Republic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Deleted Tweets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Deleted After (Avg)</a:t>
                      </a:r>
                      <a:endParaRPr b="1"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tedcruz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weeks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Mike_Pence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hrs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BenSasse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17 hrs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amyklobuchar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SenAmyKlobuchar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SenTedCruz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days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GovRonDeSantis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days</a:t>
                      </a:r>
                      <a:endParaRPr sz="12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39"/>
          <p:cNvSpPr txBox="1"/>
          <p:nvPr/>
        </p:nvSpPr>
        <p:spPr>
          <a:xfrm>
            <a:off x="4984875" y="1059750"/>
            <a:ext cx="359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Clr>
                <a:srgbClr val="1B699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Number of Potential Candidates: 18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Number of Twitter Accounts: 35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Number of Deleted Tweets Found: 19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9"/>
          <p:cNvSpPr txBox="1"/>
          <p:nvPr/>
        </p:nvSpPr>
        <p:spPr>
          <a:xfrm>
            <a:off x="4950425" y="4267200"/>
            <a:ext cx="3868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Table2: Summary of deleted tweets that fall under each category</a:t>
            </a:r>
            <a:endParaRPr i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271450" y="264475"/>
            <a:ext cx="8574900" cy="865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Key Takeaways: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40"/>
          <p:cNvSpPr txBox="1"/>
          <p:nvPr>
            <p:ph idx="1" type="body"/>
          </p:nvPr>
        </p:nvSpPr>
        <p:spPr>
          <a:xfrm>
            <a:off x="1284850" y="1331050"/>
            <a:ext cx="6699900" cy="288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We can find deleted tweets of a particular user with the use of web archives , given that the user’s account is popular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enough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to be well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archived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 of the 18 potential candidates,  five of them have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at least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one deleted tweet between Oct 1, 2020 to Nov 9, 2020.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Most of the time when a user deletes a tweet, that tweet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gets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replaced with another tweet which may have closely related content or same content with slight corrections.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There can be overlap between the categories. Ex: UnRT can fall into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any other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category depending on why the user decided to UnRT.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40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271450" y="247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ato"/>
                <a:ea typeface="Lato"/>
                <a:cs typeface="Lato"/>
                <a:sym typeface="Lato"/>
              </a:rPr>
              <a:t>Potential Presidential Candidates for 2024 Election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78000" y="4597925"/>
            <a:ext cx="8863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https://ballotpedia.org/Presidential_candidates,_2024</a:t>
            </a:r>
            <a:r>
              <a:rPr lang="en" sz="200">
                <a:solidFill>
                  <a:srgbClr val="93C47D"/>
                </a:solidFill>
              </a:rPr>
              <a:t>,     </a:t>
            </a:r>
            <a:r>
              <a:rPr lang="en" sz="900"/>
              <a:t>*Nikki Haley’s official account is archived and since her retirement as the ambassador.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3C47D"/>
              </a:solidFill>
            </a:endParaRPr>
          </a:p>
        </p:txBody>
      </p:sp>
      <p:graphicFrame>
        <p:nvGraphicFramePr>
          <p:cNvPr id="152" name="Google Shape;152;p15"/>
          <p:cNvGraphicFramePr/>
          <p:nvPr/>
        </p:nvGraphicFramePr>
        <p:xfrm>
          <a:off x="754300" y="82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{3B3E1EFA-DEBD-4AB6-A82C-AFAA73F0E185}</a:tableStyleId>
              </a:tblPr>
              <a:tblGrid>
                <a:gridCol w="1152650"/>
                <a:gridCol w="2787850"/>
                <a:gridCol w="924150"/>
                <a:gridCol w="1434625"/>
                <a:gridCol w="1440825"/>
              </a:tblGrid>
              <a:tr h="2245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Position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Party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Twitter Handle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hMerge="1"/>
              </a:tr>
              <a:tr h="2169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Official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Personal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Mike Pence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Vice president of the United States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Mike_Pence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Greg Abbott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Governor of Texas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GovAbbott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GregAbbott_TX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Tom Cotton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Arkansas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@SenTomCotton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TomCottonAR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Ted Cruz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Texas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SenTedCruz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tedcruz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Ron DeSantis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Governor of Florida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GovRonDeSantis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RonDeSantisFL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Mike DeWine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Governor of Ohio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GovMikeDeWine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MikeDeWine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Nikki Haley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Former ambassador to the United Nations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AmbNikkiHaley</a:t>
                      </a:r>
                      <a:r>
                        <a:rPr lang="en" sz="1000"/>
                        <a:t> *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NikkiHaley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Larry Hogan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Governor of Maryland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GovLarryHogan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LarryHogan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HawleyMO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Missouri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sng">
                          <a:solidFill>
                            <a:srgbClr val="1155CC"/>
                          </a:solidFill>
                          <a:hlinkClick r:id="rId3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@HawleyMO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6"/>
          <p:cNvSpPr txBox="1"/>
          <p:nvPr/>
        </p:nvSpPr>
        <p:spPr>
          <a:xfrm>
            <a:off x="457200" y="4572000"/>
            <a:ext cx="8373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https://ballotpedia.org/Presidential_candidates,_2024</a:t>
            </a:r>
            <a:r>
              <a:rPr lang="en" sz="1000">
                <a:solidFill>
                  <a:srgbClr val="93C47D"/>
                </a:solidFill>
              </a:rPr>
              <a:t>, </a:t>
            </a:r>
            <a:r>
              <a:rPr lang="en" sz="900"/>
              <a:t>*Kamala Harris is the US Vice President-elect 2020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3C47D"/>
              </a:solidFill>
            </a:endParaRPr>
          </a:p>
        </p:txBody>
      </p:sp>
      <p:graphicFrame>
        <p:nvGraphicFramePr>
          <p:cNvPr id="159" name="Google Shape;159;p16"/>
          <p:cNvGraphicFramePr/>
          <p:nvPr/>
        </p:nvGraphicFramePr>
        <p:xfrm>
          <a:off x="482825" y="82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{3B3E1EFA-DEBD-4AB6-A82C-AFAA73F0E185}</a:tableStyleId>
              </a:tblPr>
              <a:tblGrid>
                <a:gridCol w="1441275"/>
                <a:gridCol w="2070075"/>
                <a:gridCol w="1053475"/>
                <a:gridCol w="1614975"/>
                <a:gridCol w="1943150"/>
              </a:tblGrid>
              <a:tr h="3251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Name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Position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Party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Twitter Handle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 hMerge="1"/>
              </a:tr>
              <a:tr h="18907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Official</a:t>
                      </a:r>
                      <a:endParaRPr b="1"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Personal</a:t>
                      </a:r>
                      <a:endParaRPr b="1" sz="1000"/>
                    </a:p>
                  </a:txBody>
                  <a:tcPr marT="91425" marB="91425" marR="91425" marL="91425" anchor="ctr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Mike Lee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Utah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SenMikeLee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mikeleeforutah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Mike Pompeo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secretary of state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SecPompeo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mikepompeo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Marco Rubio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Florida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SenRubioPress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marcorubio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Ben Sasse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Nebraska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SenSasse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1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1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BenSasse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Rick Scott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Florida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SenRickScott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ScottforFlorida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Tim Scott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South Carolina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Republican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SenatorTimScott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2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Votetimscott</a:t>
                      </a:r>
                      <a:r>
                        <a:rPr lang="en" sz="1000"/>
                        <a:t>, 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2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TimScottSC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Kamala Harris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California*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Democratic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SenKamalaHarris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KamalaHarris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Cory Booker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New Jersey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Democratic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SenBooker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CoryBooker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3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Amy Klobuchar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U.S. senator from Minnesota</a:t>
                      </a:r>
                      <a:endParaRPr sz="10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Democratic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3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3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SenAmyKlobuchar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u="sng">
                          <a:solidFill>
                            <a:srgbClr val="1155CC"/>
                          </a:solidFill>
                          <a:hlinkClick r:id="rId4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@</a:t>
                      </a:r>
                      <a:r>
                        <a:rPr lang="en" sz="1000" u="sng">
                          <a:solidFill>
                            <a:srgbClr val="1155CC"/>
                          </a:solidFill>
                          <a:hlinkClick r:id="rId4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amyklobuchar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16"/>
          <p:cNvSpPr txBox="1"/>
          <p:nvPr/>
        </p:nvSpPr>
        <p:spPr>
          <a:xfrm>
            <a:off x="278400" y="299275"/>
            <a:ext cx="8595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B699F"/>
                </a:solidFill>
                <a:latin typeface="Lato"/>
                <a:ea typeface="Lato"/>
                <a:cs typeface="Lato"/>
                <a:sym typeface="Lato"/>
              </a:rPr>
              <a:t>Potential Presidential Candidates for 2024 Election Continued</a:t>
            </a:r>
            <a:endParaRPr b="1" sz="2300">
              <a:solidFill>
                <a:srgbClr val="1B699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06: Verifying the Deleted Tweets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/>
          <p:nvPr/>
        </p:nvSpPr>
        <p:spPr>
          <a:xfrm>
            <a:off x="946575" y="1405925"/>
            <a:ext cx="44685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271450" y="1009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Lato"/>
                <a:ea typeface="Lato"/>
                <a:cs typeface="Lato"/>
                <a:sym typeface="Lato"/>
              </a:rPr>
              <a:t>It’s Important That Your Account Is Well-Archived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304800" y="4419600"/>
            <a:ext cx="4317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http://web.archive.org/web/*/https://twitter.com/HimarshaJ</a:t>
            </a:r>
            <a:endParaRPr sz="900">
              <a:solidFill>
                <a:srgbClr val="93C4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47D"/>
              </a:solidFill>
            </a:endParaRPr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75" y="1071325"/>
            <a:ext cx="4078625" cy="3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4572000" y="4419600"/>
            <a:ext cx="4317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http://web.archive.org/web/*/https://twitter.com/Mike_Pence</a:t>
            </a:r>
            <a:endParaRPr sz="900">
              <a:solidFill>
                <a:srgbClr val="93C47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3C47D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3" y="1071333"/>
            <a:ext cx="4078625" cy="341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Step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06: Verifying the Deleted Tweets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946575" y="1939325"/>
            <a:ext cx="44685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271450" y="285375"/>
            <a:ext cx="8574900" cy="84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Tweet Data From the Live Web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1028700" y="1120175"/>
            <a:ext cx="7543800" cy="345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Tool used: </a:t>
            </a:r>
            <a:r>
              <a:rPr lang="en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twintproject/twint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(Twitter Intelligence Tool)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$twint -u </a:t>
            </a:r>
            <a:r>
              <a:rPr lang="en" sz="12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Mike_Pence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--timeline --since </a:t>
            </a:r>
            <a:r>
              <a:rPr lang="en" sz="1200">
                <a:solidFill>
                  <a:srgbClr val="24292E"/>
                </a:solidFill>
                <a:highlight>
                  <a:srgbClr val="F4CCCC"/>
                </a:highlight>
                <a:latin typeface="Courier New"/>
                <a:ea typeface="Courier New"/>
                <a:cs typeface="Courier New"/>
                <a:sym typeface="Courier New"/>
              </a:rPr>
              <a:t>2020-10-01</a:t>
            </a:r>
            <a:endParaRPr sz="12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4CCCC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Collected data from the live web since Oct 1, 2020 until Nov 9, 2020.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--timeline flag contains tweets, retweets, and replies.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Output: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Tweet Id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Conversation Id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Created_at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User Id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Username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Name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Tweet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Engagement Information, etc. (36 different fields)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931200" y="3335900"/>
            <a:ext cx="7128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4CCCC"/>
              </a:highlight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271450" y="253350"/>
            <a:ext cx="8574900" cy="102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How to Find Deleted Tweets?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952500" y="1424949"/>
            <a:ext cx="7543800" cy="2625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01: It’s Important That Your Account Is Well-Archived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02: Tweet Data From the Live Web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03: TimeMaps for Each User Account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04: Extracting the Tweet Data From the Mementos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05: Comparing the Tweet IDs Extracted From the Live Web and Archive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Step 06: Verifying the Deleted Tweets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7984875" y="4393623"/>
            <a:ext cx="816000" cy="406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946575" y="2396525"/>
            <a:ext cx="4468500" cy="44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VTI">
  <a:themeElements>
    <a:clrScheme name="Custom 6">
      <a:dk1>
        <a:srgbClr val="14496F"/>
      </a:dk1>
      <a:lt1>
        <a:srgbClr val="FFFFFF"/>
      </a:lt1>
      <a:dk2>
        <a:srgbClr val="373545"/>
      </a:dk2>
      <a:lt2>
        <a:srgbClr val="FFFFFF"/>
      </a:lt2>
      <a:accent1>
        <a:srgbClr val="14496F"/>
      </a:accent1>
      <a:accent2>
        <a:srgbClr val="14496F"/>
      </a:accent2>
      <a:accent3>
        <a:srgbClr val="14496F"/>
      </a:accent3>
      <a:accent4>
        <a:srgbClr val="14496F"/>
      </a:accent4>
      <a:accent5>
        <a:srgbClr val="14496F"/>
      </a:accent5>
      <a:accent6>
        <a:srgbClr val="1C6294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